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7"/>
  </p:notesMasterIdLst>
  <p:sldIdLst>
    <p:sldId id="294" r:id="rId5"/>
    <p:sldId id="256" r:id="rId6"/>
    <p:sldId id="308" r:id="rId7"/>
    <p:sldId id="309" r:id="rId8"/>
    <p:sldId id="310" r:id="rId9"/>
    <p:sldId id="296" r:id="rId10"/>
    <p:sldId id="284" r:id="rId11"/>
    <p:sldId id="307" r:id="rId12"/>
    <p:sldId id="271" r:id="rId13"/>
    <p:sldId id="312" r:id="rId14"/>
    <p:sldId id="313" r:id="rId15"/>
    <p:sldId id="314" r:id="rId16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Footlight MT Light" panose="0204060206030A020304" pitchFamily="18" charset="0"/>
      <p:regular r:id="rId23"/>
    </p:embeddedFont>
    <p:embeddedFont>
      <p:font typeface="Papyrus" panose="03070502060502030205" pitchFamily="66" charset="0"/>
      <p:regular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ＭＳ Ｐゴシック" panose="020B0600070205080204" pitchFamily="34" charset="-128"/>
      <p:regular r:id="rId29"/>
    </p:embeddedFont>
    <p:embeddedFont>
      <p:font typeface="Aharoni" panose="02010803020104030203" pitchFamily="2" charset="-79"/>
      <p:bold r:id="rId30"/>
    </p:embeddedFont>
    <p:embeddedFont>
      <p:font typeface="Berlin Sans FB Demi" panose="020E0802020502020306" pitchFamily="34" charset="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95" autoAdjust="0"/>
  </p:normalViewPr>
  <p:slideViewPr>
    <p:cSldViewPr>
      <p:cViewPr varScale="1">
        <p:scale>
          <a:sx n="54" d="100"/>
          <a:sy n="54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6-17T22:40:44.693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117D422-EC5A-4D9A-8526-193B66F1FCED}" emma:medium="tactile" emma:mode="ink">
          <msink:context xmlns:msink="http://schemas.microsoft.com/ink/2010/main" type="writingRegion" rotatedBoundingBox="10895,9554 4238,9472 4258,7800 10916,7882"/>
        </emma:interpretation>
      </emma:emma>
    </inkml:annotationXML>
    <inkml:traceGroup>
      <inkml:annotationXML>
        <emma:emma xmlns:emma="http://www.w3.org/2003/04/emma" version="1.0">
          <emma:interpretation id="{89DDA29D-9A4E-459E-A68E-C4DB1F966BF7}" emma:medium="tactile" emma:mode="ink">
            <msink:context xmlns:msink="http://schemas.microsoft.com/ink/2010/main" type="paragraph" rotatedBoundingBox="10895,9554 4238,9472 4258,7800 10916,7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77D500-982F-4DC6-93AF-249A6DE496C5}" emma:medium="tactile" emma:mode="ink">
              <msink:context xmlns:msink="http://schemas.microsoft.com/ink/2010/main" type="line" rotatedBoundingBox="10895,9554 4238,9472 4258,7800 10916,7882"/>
            </emma:interpretation>
          </emma:emma>
        </inkml:annotationXML>
        <inkml:traceGroup>
          <inkml:annotationXML>
            <emma:emma xmlns:emma="http://www.w3.org/2003/04/emma" version="1.0">
              <emma:interpretation id="{AFED834B-DC75-467D-A960-B30050D69EF7}" emma:medium="tactile" emma:mode="ink">
                <msink:context xmlns:msink="http://schemas.microsoft.com/ink/2010/main" type="inkWord" rotatedBoundingBox="10895,9554 4238,9472 4258,7800 10916,7882"/>
              </emma:interpretation>
            </emma:emma>
          </inkml:annotationXML>
          <inkml:trace contextRef="#ctx0" brushRef="#br0">6307 1567,'0'0,"0"0,0 0,0 0,0 0,0 0,0 0,44-44,-44 44,43 0,-43 0,44 0,-44-44,44 44,-44 0,0-44,0 44,44 0,-44-44,0 44,0 0,0-43,44 43,-44-44,0 44,0 0,0 0,0-44,0 44,0 0,0-44,0 44,43 0,-43-44,0 44,0 0,0-43,0 43,0 0,0-44,0 44,44 0,-44-44,0 0,0 44,0-43,0 43,0-44,0 0,0 44,0 0,0-44,0 44,0 0,0-44,0 44,0-43,0 43,0 0,0-44,0 0,0 44,-44-44,44 44,0 0,-43-44,43 44,0 0,0 0,0 0,-44 0,44-43,0 43,0 0,-44 0,44 0,0-44,-44 44,44 0,-44 0,44 0,0 0,-43 0,43 0,0 0,0-44,-44 44,44 0,0 0,0 0,-44 0,44 0,0-44,0 44,-44 0,44 0,0-44,-44 44,1 0,43 0,-44-43,44 43,0 0,-44 0,44 0,0 0,-44 0,44 0,0 0,-43-44,43 44,-44 0,44 0,0 0,0 0,-44 0,44 0,0 0,-44 0,44 0,0 0,-44 0,1 0,-1 0,44 0,0 0,-88 0,88 0,0 0,-44 0,44 0,-43 0,43 0,0 0,-44 0,44-44,0 44,-44 0,0 0,44 0,0 0,-44 0,44 0,-43 0,43 0,0-44,-44 44,0 0,44 0,-44 0,44 0,0 0,0 0,-44-44,44 1,-43 43,-1 0,44 0,-44 0,44 0,-44 0,0 0,44 0,0 0,-43 0,43 0,-44 0,44 0,0 0,-44 0,44 0,-44 0,44 0,-43 0,43 0,-44 0,44 0,-44 0,0 0,0 0,1 0,43 0,-88 0,88 0,-44 0,0 0,1 0,43 0,-44 0,44 0,-44 0,44 0,-44 0,44 0,-44 0,1 0,43 0,-44 0,44 0,0 0,-44 0,0 0,44 0,-44 0,1 0,-1 0,44 0,-44 0,0 0,44 0,-44 0,1 0,-45 0,44 0,44 0,-43 0,43 0,-88 0,44 0,44 0,-87 0,87 0,-44-44,44 44,-44 0,0 0,44 0,-44 0,1 0,43 0,0 0,-44 0,44 0,-44 0,44 0,-44 0,44 0,-44 0,1 0,43 0,-44 0,0 0,44 0,-44 0,44 0,-44 0,1 0,43 0,0 0,-44 0,0 0,0 0,44 0,-44 0,44 0,-43 0,43 0,0 0,-44 0,44 0,-44 0,44 0,0 0,-44 0,44 0,0 0,-43 0,43 0,-44 0,44 0,-44 0,0 0,44 0,0 0,-44 0,1 0,43 0,0 0,-44 0,44 44,-44-44,44 0,-44 0,44 0,0 43,-44-43,44 0,-43 0,43 0,0 0,-44 0,44 0,0 0,-44 0,44 0,-44 0,44 0,-87 0,43 0,44 0,-44 0,0 0,44 0,-44 0,44 0,0-43,-43 43,43 43,-44-43,44 0,0 0,-44 0,0 44,44-44,0 0,-44 0,44 44,-43-44,-1 0,44 0,-44 0,44 0,0 0,-44 0,44 0,0 0,-43 0,43 0,-44 0,44 0,-44 0,0 0,0 0,44 0,-43 0,43 0,0 0,0 44,0-44,0 0,0 44,-44-44,44 0,0 0,-44 43,0-43,-43 88,43-44,0-44,44 0,-44 44,0-1,44-43,-43 0,-1 0,44 44,0-44,0 44,-44-44,44 0,0 44,-44-44,44 44,-44-1,44-43,0 44,0-44,-43 44,43-44,0 44,0-44,0 44,0-44,0 0,0 43,0 1,0-44,0 0,0 44,0-44,0 0,0 0,0 44,0-44,0 0,0 43,43-43,-43 0,0 0,0 44,0-44,0 44,0-44,0 0,44 44,0-44,-44 0,44 44,0-1,-44-43,0 0,43 0,-43 0,0 0,44 0,0 44,-44-44,44 0,-44 0,44 44,-1-44,-43 0,88 0,-88 0,0 0,44 0,0 44,-44-44,43 0,-43 0,44 0,0 0,0 0,-44 0,0 44,87-44,-43 0,-44 0,44 0,-44 0,44 0,-1 0,-43 0,0 0,44 0,0 43,-44-43,0 0,44 0,-44 0,44 0,-44 0,43 0,1 0,-44 0,44 0,0 0,0 44,-44-44,0 0,43 0,1 0,-44 0,44 0,-44 0,44 0,-44 0,44 0,-1 0,1 0,0 0,0 0,0 0,-1 0,-43 0,44 0,0 0,-44 0,44 0,-44 0,44 0,-44 0,0 0,43 0,-43 0,44 0,-44 0,0 0,44 0,-44 0,44 0,-44 0,43 0,-43 0,0 0,44 0,-44 0,0 0,44 0,0 0,-44 44,44-44,-44 0,43 0,-43 0,44 0,-44 0,44 0,0 0,43 0,-43 0,-44 0,44 0,-44 0,44 0,0 0,-44 0,43 0,1 0,-44 0,44 0,0 0,-44 0,44 0,-1 0,-43 0,44 0,-44 0,44 0,-44 0,44 0,0 0,-44 0,0 0,43 0,-43 0,0 0,44 0,-44 0,44 0,-44 0,0 0,44 0,-44 0,43 0,133 0,-133 0,45 0,-44 0,87 0,-87 0,0 0,0 0,87-44,-131 44,44 0,-44 0,44 0,-1 0,-43 0,44 0,0 0,0 0,0 0,-1 0,-43 0,44 0,0 0,0 0,-44 0,43 0,-43 0,88 0,-88 0,0 0,88 0,-88 0,43 0,-43 0,88 0,-88 0,44 0,-44 0,44 0,-44 0,43 0,-43 0,44 0,-44 0,0 0,44 0,-44 0,0 0,44 0,-44 0,44 0,-44 0,43 0,-43 0,44 0,-44 0,0 0,44 0,-44 0,44 0,-44 0,44 0,-44 0,0 0,43 0,-43 0,44 0,-44 0,0 0,44 0,-44 0,44 0,-44 0,44 0,-44 0,43 0,-43 0,0-44,44 44,-44 0,0 0,44 0,-44 0,44 0,-44 0,43 0,-43 0,44 0,-44 0,0 0,44 0,-44 0,0-43,44 43,-44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B563-7636-4F15-A6F1-56964611D7F8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B6FE-3F83-439E-82A3-08701B319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E049D-E1F0-4DF1-A408-A2E3AF6F5FA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9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5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139700" indent="0">
              <a:buFontTx/>
              <a:buNone/>
              <a:tabLst>
                <a:tab pos="139700" algn="l"/>
                <a:tab pos="457200" algn="l"/>
                <a:tab pos="596900" algn="l"/>
                <a:tab pos="914400" algn="l"/>
                <a:tab pos="596900" algn="l"/>
                <a:tab pos="914400" algn="l"/>
                <a:tab pos="596900" algn="l"/>
                <a:tab pos="914400" algn="l"/>
                <a:tab pos="139700" algn="l"/>
                <a:tab pos="457200" algn="l"/>
                <a:tab pos="596900" algn="l"/>
                <a:tab pos="914400" algn="l"/>
                <a:tab pos="596900" algn="l"/>
                <a:tab pos="914400" algn="l"/>
                <a:tab pos="596900" algn="l"/>
                <a:tab pos="914400" algn="l"/>
                <a:tab pos="139700" algn="l"/>
                <a:tab pos="457200" algn="l"/>
                <a:tab pos="596900" algn="l"/>
                <a:tab pos="914400" algn="l"/>
                <a:tab pos="596900" algn="l"/>
                <a:tab pos="914400" algn="l"/>
                <a:tab pos="596900" algn="l"/>
                <a:tab pos="914400" algn="l"/>
                <a:tab pos="139700" algn="l"/>
                <a:tab pos="457200" algn="l"/>
                <a:tab pos="596900" algn="l"/>
                <a:tab pos="914400" algn="l"/>
                <a:tab pos="596900" algn="l"/>
                <a:tab pos="914400" algn="l"/>
                <a:tab pos="596900" algn="l"/>
                <a:tab pos="914400" algn="l"/>
              </a:tabLst>
            </a:pPr>
            <a:endParaRPr lang="en-US" dirty="0">
              <a:sym typeface="Verdan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7086-B40E-4AD0-8807-7B5119FBA70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Wallace, Steven J.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Why I Believe The Bible Is The Word of God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6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6BB9-8B6F-4E1C-9EDE-CD3F7214F97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6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8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4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4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4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01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2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4F81BD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7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05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89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ch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2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0840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0"/>
            <a:ext cx="3620988" cy="409872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113" y="1982390"/>
            <a:ext cx="3620988" cy="409872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080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585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13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737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67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5779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97535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03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4819" y="446484"/>
            <a:ext cx="1837283" cy="56346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6484"/>
            <a:ext cx="5404693" cy="56346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93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0"/>
          </a:gradFill>
          <a:ln w="76200">
            <a:gradFill>
              <a:gsLst>
                <a:gs pos="0">
                  <a:schemeClr val="bg2">
                    <a:lumMod val="60000"/>
                    <a:lumOff val="40000"/>
                    <a:alpha val="90000"/>
                  </a:schemeClr>
                </a:gs>
                <a:gs pos="50000">
                  <a:schemeClr val="bg2">
                    <a:lumMod val="60000"/>
                    <a:lumOff val="40000"/>
                    <a:alpha val="80000"/>
                  </a:schemeClr>
                </a:gs>
                <a:gs pos="100000">
                  <a:schemeClr val="bg2">
                    <a:alpha val="70000"/>
                  </a:schemeClr>
                </a:gs>
              </a:gsLst>
              <a:lin ang="5400000" scaled="0"/>
            </a:gradFill>
            <a:miter lim="800000"/>
          </a:ln>
          <a:scene3d>
            <a:camera prst="orthographicFront"/>
            <a:lightRig rig="contrasting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28600"/>
            <a:ext cx="8503920" cy="243840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66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760" y="2971800"/>
            <a:ext cx="4267200" cy="172570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21321315" flipH="1">
            <a:off x="481841" y="2629969"/>
            <a:ext cx="8419617" cy="685800"/>
          </a:xfrm>
          <a:prstGeom prst="diagStripe">
            <a:avLst>
              <a:gd name="adj" fmla="val 50001"/>
            </a:avLst>
          </a:prstGeom>
          <a:solidFill>
            <a:schemeClr val="tx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5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7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1676400"/>
            <a:ext cx="7315200" cy="1362075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3148013"/>
            <a:ext cx="7315200" cy="1119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Wingdings" pitchFamily="2" charset="2"/>
              <a:buNone/>
              <a:defRPr sz="1800" kern="1200">
                <a:ln>
                  <a:noFill/>
                </a:ln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2" y="1922463"/>
            <a:ext cx="3429000" cy="395446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22463"/>
            <a:ext cx="3429000" cy="395446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3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3429000" cy="639762"/>
          </a:xfrm>
        </p:spPr>
        <p:txBody>
          <a:bodyPr anchor="ctr" anchorCtr="0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590800"/>
            <a:ext cx="3429000" cy="32861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76400"/>
            <a:ext cx="3429000" cy="639762"/>
          </a:xfrm>
        </p:spPr>
        <p:txBody>
          <a:bodyPr anchor="ctr" anchorCtr="0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590800"/>
            <a:ext cx="3429000" cy="32861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9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51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8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57200"/>
            <a:ext cx="2834640" cy="13271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  <a:defRPr sz="32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57200"/>
            <a:ext cx="3751263" cy="5419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922463"/>
            <a:ext cx="2834640" cy="19637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57200"/>
            <a:ext cx="2834640" cy="132588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  <a:defRPr sz="32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1920240"/>
            <a:ext cx="2834640" cy="196596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2308" y="413004"/>
            <a:ext cx="3749040" cy="5422392"/>
          </a:xfrm>
          <a:ln w="38100">
            <a:noFill/>
          </a:ln>
          <a:effectLst>
            <a:innerShdw blurRad="381000">
              <a:schemeClr val="bg2">
                <a:lumMod val="75000"/>
              </a:scheme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468905" y="304800"/>
            <a:ext cx="3975847" cy="56388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710082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 flipV="1">
              <a:off x="5641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 flipH="1" flipV="1">
              <a:off x="-3355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5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4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5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5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9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6EA0B0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4/12/2014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>
              <a:solidFill>
                <a:srgbClr val="3B3B3B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rgbClr val="C00000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rgbClr val="C00000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rgbClr val="C00000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4/12/2014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>
              <a:solidFill>
                <a:srgbClr val="1F497D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rgbClr val="C00000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rgbClr val="C00000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446484"/>
            <a:ext cx="734913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0"/>
            <a:ext cx="7349133" cy="409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-8930" y="-8930"/>
            <a:ext cx="9179719" cy="6866930"/>
            <a:chOff x="0" y="0"/>
            <a:chExt cx="8224" cy="6152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400">
                <a:solidFill>
                  <a:srgbClr val="2F1A14"/>
                </a:solidFill>
                <a:sym typeface="Papyrus" charset="0"/>
              </a:endParaRPr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772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294669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294669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294669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294669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294669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616127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37584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259041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580498" indent="-294669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571480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62595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62640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62684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571659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893116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14573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36031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57488" indent="-392892" algn="l" rtl="0" fontAlgn="base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05001"/>
            <a:ext cx="7315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423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ECB488D-F245-40DD-89F9-79777A777B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423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C925916-97F0-4BC3-B24E-4744F41213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7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710082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 flipV="1">
              <a:off x="5641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 flipH="1" flipV="1">
              <a:off x="-3355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685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 spc="250" normalizeH="0" baseline="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effectLst>
            <a:outerShdw blurRad="50800" dist="101600" dir="30000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Font typeface="Wingdings" pitchFamily="2" charset="2"/>
        <a:buChar char=""/>
        <a:defRPr sz="24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"/>
        <a:defRPr sz="20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Wingdings" pitchFamily="2" charset="2"/>
        <a:buChar char=""/>
        <a:defRPr sz="18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"/>
        <a:defRPr sz="18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Wingdings" pitchFamily="2" charset="2"/>
        <a:buChar char=""/>
        <a:defRPr sz="18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200"/>
        </a:spcBef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200"/>
        </a:spcBef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904313"/>
            <a:ext cx="3124200" cy="1731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229600" cy="3429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dirty="0"/>
              <a:t>‘And this shall be a sign to you,’ says the LORD, ‘that I will punish you in this place, </a:t>
            </a:r>
            <a:r>
              <a:rPr lang="en-US" sz="3600" b="1" dirty="0"/>
              <a:t>that you may know</a:t>
            </a:r>
            <a:r>
              <a:rPr lang="en-US" sz="3600" dirty="0"/>
              <a:t> that </a:t>
            </a:r>
            <a:r>
              <a:rPr lang="en-US" sz="3600" b="1" dirty="0"/>
              <a:t>My words will surely stand</a:t>
            </a:r>
            <a:r>
              <a:rPr lang="en-US" sz="3600" dirty="0"/>
              <a:t> against you for adversity.’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907122"/>
            <a:ext cx="4936672" cy="126507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r">
              <a:buClr>
                <a:srgbClr val="C00000"/>
              </a:buClr>
              <a:buSzPct val="80000"/>
            </a:pPr>
            <a:r>
              <a:rPr lang="en-US" sz="36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Jeremiah 44:29</a:t>
            </a:r>
            <a:endParaRPr lang="en-US" sz="3600" b="1" kern="0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29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Unity: Sodom and Gomorrah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9529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&amp;"/>
            </a:pPr>
            <a:r>
              <a:rPr lang="en-US" sz="2800" dirty="0" smtClean="0"/>
              <a:t>By Moses (Gen. 10; 13; 14; 18; 19; Deut. 29; 32)</a:t>
            </a:r>
          </a:p>
          <a:p>
            <a:pPr marL="514350" indent="-514350">
              <a:buFont typeface="Wingdings" pitchFamily="2" charset="2"/>
              <a:buChar char="&amp;"/>
            </a:pPr>
            <a:r>
              <a:rPr lang="en-US" sz="2800" dirty="0" smtClean="0"/>
              <a:t>By the prophets (Is. 1:9, 10; 3:9; 13:19; Jer. 23:14; 49:18; 50:40; Lam. 4:6; Ezek. 16:44-50; Amos. 4:11; </a:t>
            </a:r>
            <a:r>
              <a:rPr lang="en-US" sz="2800" dirty="0" err="1" smtClean="0"/>
              <a:t>Zep</a:t>
            </a:r>
            <a:r>
              <a:rPr lang="en-US" sz="2800" dirty="0" smtClean="0"/>
              <a:t>. 2:9)</a:t>
            </a:r>
          </a:p>
          <a:p>
            <a:pPr marL="514350" indent="-514350">
              <a:buFont typeface="Wingdings" pitchFamily="2" charset="2"/>
              <a:buChar char="&amp;"/>
            </a:pPr>
            <a:r>
              <a:rPr lang="en-US" sz="2800" dirty="0" smtClean="0"/>
              <a:t>By Jesus (Matt. 10:15; 11:23, 24; Mk. 6:11; Lk. 10:12; 17:29)</a:t>
            </a:r>
          </a:p>
          <a:p>
            <a:pPr marL="514350" indent="-514350">
              <a:buFont typeface="Wingdings" pitchFamily="2" charset="2"/>
              <a:buChar char="&amp;"/>
            </a:pPr>
            <a:r>
              <a:rPr lang="en-US" sz="2800" dirty="0" smtClean="0"/>
              <a:t>By the apostles (Rom. 9:29; 2 Pet. </a:t>
            </a:r>
            <a:r>
              <a:rPr lang="en-US" sz="2800" dirty="0" smtClean="0"/>
              <a:t>2:6-8; </a:t>
            </a:r>
            <a:r>
              <a:rPr lang="en-US" sz="2800" dirty="0" smtClean="0"/>
              <a:t>Jude v. 7; Rev. 11:8)</a:t>
            </a:r>
          </a:p>
          <a:p>
            <a:pPr marL="514350" indent="-514350" algn="ctr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REJECT SODOM’S HISTORY; REJECT JESUS AND PROPHETS!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Doctrinal Unity of the New Testament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Elder-qualifications:  husband of one wife (Titus 1:6)</a:t>
            </a:r>
          </a:p>
          <a:p>
            <a:pPr lvl="1"/>
            <a:r>
              <a:rPr lang="en-US" sz="3200" dirty="0" smtClean="0"/>
              <a:t>Peter (1 Pet. 5:1)</a:t>
            </a:r>
          </a:p>
          <a:p>
            <a:pPr lvl="1"/>
            <a:r>
              <a:rPr lang="en-US" sz="3200" dirty="0" smtClean="0"/>
              <a:t>Met the qualification (Matt. 8:14, 15; Lk. 4:38, 39; Mk. 1:30, 31)</a:t>
            </a:r>
          </a:p>
          <a:p>
            <a:pPr lvl="1"/>
            <a:r>
              <a:rPr lang="en-US" sz="3200" dirty="0" smtClean="0"/>
              <a:t>Agreement between Paul, Peter, Matthew, Luke, Mark’s writings!</a:t>
            </a:r>
          </a:p>
        </p:txBody>
      </p:sp>
    </p:spTree>
    <p:extLst>
      <p:ext uri="{BB962C8B-B14F-4D97-AF65-F5344CB8AC3E}">
        <p14:creationId xmlns:p14="http://schemas.microsoft.com/office/powerpoint/2010/main" val="353844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Doctrinal Unity of the New Testament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4000" dirty="0"/>
              <a:t>Baptism</a:t>
            </a:r>
          </a:p>
          <a:p>
            <a:pPr lvl="1"/>
            <a:r>
              <a:rPr lang="en-US" sz="3200" dirty="0"/>
              <a:t>Varied and contradictory opinions held today</a:t>
            </a:r>
          </a:p>
          <a:p>
            <a:pPr lvl="1"/>
            <a:r>
              <a:rPr lang="en-US" sz="3200" dirty="0" smtClean="0"/>
              <a:t>Baptism is a component in saving the lost </a:t>
            </a:r>
          </a:p>
          <a:p>
            <a:pPr lvl="2"/>
            <a:r>
              <a:rPr lang="en-US" sz="3200" dirty="0" smtClean="0"/>
              <a:t>Matthew - 28:18-20</a:t>
            </a:r>
            <a:endParaRPr lang="en-US" sz="3200" dirty="0"/>
          </a:p>
          <a:p>
            <a:pPr lvl="2"/>
            <a:r>
              <a:rPr lang="en-US" sz="3200" dirty="0" smtClean="0"/>
              <a:t>Mark - 16:15, 16</a:t>
            </a:r>
          </a:p>
          <a:p>
            <a:pPr lvl="2"/>
            <a:r>
              <a:rPr lang="en-US" sz="3200" dirty="0" smtClean="0"/>
              <a:t>Luke’s record of Peter and Paul- Acts 2:38; 22:16</a:t>
            </a:r>
          </a:p>
          <a:p>
            <a:pPr lvl="2"/>
            <a:r>
              <a:rPr lang="en-US" sz="3200" dirty="0" smtClean="0"/>
              <a:t>Peter’s own statement – 1 Peter 3:21</a:t>
            </a:r>
          </a:p>
          <a:p>
            <a:pPr lvl="2"/>
            <a:r>
              <a:rPr lang="en-US" sz="3200" dirty="0" smtClean="0"/>
              <a:t>Paul’s own statement – Romans 6:3-5</a:t>
            </a:r>
            <a:endParaRPr lang="en-US" sz="32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3844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05400" y="381000"/>
            <a:ext cx="1062491" cy="4495800"/>
            <a:chOff x="5105400" y="381000"/>
            <a:chExt cx="1062491" cy="4495800"/>
          </a:xfrm>
        </p:grpSpPr>
        <p:sp>
          <p:nvSpPr>
            <p:cNvPr id="4" name="Down Arrow 3"/>
            <p:cNvSpPr/>
            <p:nvPr/>
          </p:nvSpPr>
          <p:spPr>
            <a:xfrm>
              <a:off x="5105400" y="381000"/>
              <a:ext cx="1062491" cy="4495800"/>
            </a:xfrm>
            <a:prstGeom prst="downArrow">
              <a:avLst/>
            </a:prstGeom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60516" y="1211759"/>
              <a:ext cx="3834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en-US" sz="4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43800" y="1981200"/>
            <a:ext cx="1066800" cy="4541520"/>
            <a:chOff x="7543800" y="1981200"/>
            <a:chExt cx="1066800" cy="4541520"/>
          </a:xfrm>
        </p:grpSpPr>
        <p:sp>
          <p:nvSpPr>
            <p:cNvPr id="5" name="Down Arrow 4"/>
            <p:cNvSpPr>
              <a:spLocks noChangeAspect="1"/>
            </p:cNvSpPr>
            <p:nvPr/>
          </p:nvSpPr>
          <p:spPr>
            <a:xfrm rot="10800000">
              <a:off x="7543800" y="1981200"/>
              <a:ext cx="1066800" cy="4541520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3769" y="4724400"/>
              <a:ext cx="3834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2">
                      <a:lumMod val="90000"/>
                    </a:schemeClr>
                  </a:solidFill>
                </a:rPr>
                <a:t>?</a:t>
              </a:r>
              <a:endParaRPr lang="en-US" sz="44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514067">
            <a:off x="451980" y="2866845"/>
            <a:ext cx="3200400" cy="2438400"/>
          </a:xfrm>
          <a:prstGeom prst="homePlat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100000"/>
            </a:lightRig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THE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BIBLE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2971800"/>
            <a:ext cx="5477782" cy="92333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/>
              <a:t>From </a:t>
            </a:r>
            <a:r>
              <a:rPr lang="en-US" sz="5400" b="1" dirty="0" smtClean="0"/>
              <a:t>GOD</a:t>
            </a:r>
            <a:r>
              <a:rPr lang="en-US" sz="5400" dirty="0" smtClean="0"/>
              <a:t> </a:t>
            </a:r>
            <a:r>
              <a:rPr lang="en-US" sz="4400" dirty="0" smtClean="0"/>
              <a:t>Or </a:t>
            </a:r>
            <a:r>
              <a:rPr lang="en-US" sz="5400" b="1" dirty="0" smtClean="0"/>
              <a:t>MAN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409825" cy="210284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TextBox 10"/>
          <p:cNvSpPr txBox="1"/>
          <p:nvPr/>
        </p:nvSpPr>
        <p:spPr>
          <a:xfrm>
            <a:off x="2938396" y="6019800"/>
            <a:ext cx="4334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Jeremiah 23:33-36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07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11430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If It Is From Man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89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It is simply a book filled with old writings</a:t>
            </a:r>
          </a:p>
          <a:p>
            <a:r>
              <a:rPr lang="en-US" sz="3200" dirty="0" smtClean="0"/>
              <a:t>There is little consequence to reading, heeding and obeying it</a:t>
            </a:r>
          </a:p>
          <a:p>
            <a:r>
              <a:rPr lang="en-US" sz="3200" dirty="0" smtClean="0"/>
              <a:t>What it affirms to be true is only an opinion</a:t>
            </a:r>
          </a:p>
          <a:p>
            <a:r>
              <a:rPr lang="en-US" sz="3200" dirty="0" smtClean="0"/>
              <a:t>It would break its own moral code</a:t>
            </a:r>
          </a:p>
          <a:p>
            <a:pPr lvl="1"/>
            <a:r>
              <a:rPr lang="en-US" sz="2400" dirty="0" smtClean="0"/>
              <a:t>Against lying  (Ex. 20:16; Eph. 4:25)</a:t>
            </a:r>
          </a:p>
          <a:p>
            <a:pPr lvl="1"/>
            <a:r>
              <a:rPr lang="en-US" sz="2400" dirty="0" smtClean="0"/>
              <a:t>But propagates falsehoods (2 Sam. 23:2; 1 Cor. 14:37)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0"/>
            <a:ext cx="1204912" cy="105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7620000" cy="914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NO NEUTRALITY!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6336268"/>
            <a:ext cx="4038600" cy="46903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Luke 11:21-23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5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5"/>
          <a:stretch/>
        </p:blipFill>
        <p:spPr bwMode="auto">
          <a:xfrm>
            <a:off x="0" y="58859"/>
            <a:ext cx="2584450" cy="232165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450" y="304800"/>
            <a:ext cx="6102350" cy="16002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IF IT IS FROM GOD</a:t>
            </a:r>
            <a:endParaRPr lang="en-U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343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book filled with living material</a:t>
            </a:r>
          </a:p>
          <a:p>
            <a:pPr lvl="1"/>
            <a:r>
              <a:rPr lang="en-US" sz="2800" dirty="0" smtClean="0"/>
              <a:t>Heb. 4:12</a:t>
            </a:r>
          </a:p>
          <a:p>
            <a:pPr lvl="1"/>
            <a:r>
              <a:rPr lang="en-US" sz="2800" dirty="0" smtClean="0"/>
              <a:t>Access to the mind of God (Lev. 24:12; 1 Cor. 2:16)</a:t>
            </a:r>
          </a:p>
          <a:p>
            <a:r>
              <a:rPr lang="en-US" sz="3200" spc="-30" dirty="0"/>
              <a:t>W</a:t>
            </a:r>
            <a:r>
              <a:rPr lang="en-US" sz="3200" spc="-30" dirty="0" smtClean="0"/>
              <a:t>eighty effects in the decision to read and heed</a:t>
            </a:r>
          </a:p>
          <a:p>
            <a:pPr lvl="1"/>
            <a:r>
              <a:rPr lang="en-US" sz="2800" dirty="0" smtClean="0"/>
              <a:t>Deut. 17:19, 20; Ps. 19:11; 119:9, 50; Prov. 29:18; Matt. 7:24-27</a:t>
            </a:r>
          </a:p>
          <a:p>
            <a:r>
              <a:rPr lang="en-US" sz="3200" dirty="0" smtClean="0"/>
              <a:t>Changing its message is a crime against heaven</a:t>
            </a:r>
          </a:p>
          <a:p>
            <a:pPr lvl="1"/>
            <a:r>
              <a:rPr lang="en-US" sz="2800" dirty="0" smtClean="0"/>
              <a:t>Deut. 4:2; Prov. 30:6; Rev. 22:18, 19</a:t>
            </a:r>
          </a:p>
          <a:p>
            <a:r>
              <a:rPr lang="en-US" sz="3200" dirty="0" smtClean="0"/>
              <a:t>What it affirms as truth and error is correct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8097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05400" y="381000"/>
            <a:ext cx="1062491" cy="4495800"/>
            <a:chOff x="5105400" y="381000"/>
            <a:chExt cx="1062491" cy="4495800"/>
          </a:xfrm>
        </p:grpSpPr>
        <p:sp>
          <p:nvSpPr>
            <p:cNvPr id="4" name="Down Arrow 3"/>
            <p:cNvSpPr/>
            <p:nvPr/>
          </p:nvSpPr>
          <p:spPr>
            <a:xfrm>
              <a:off x="5105400" y="381000"/>
              <a:ext cx="1062491" cy="4495800"/>
            </a:xfrm>
            <a:prstGeom prst="downArrow">
              <a:avLst/>
            </a:prstGeom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60516" y="1211759"/>
              <a:ext cx="3834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en-US" sz="4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43800" y="1981200"/>
            <a:ext cx="1066800" cy="4541520"/>
            <a:chOff x="7543800" y="1981200"/>
            <a:chExt cx="1066800" cy="4541520"/>
          </a:xfrm>
        </p:grpSpPr>
        <p:sp>
          <p:nvSpPr>
            <p:cNvPr id="5" name="Down Arrow 4"/>
            <p:cNvSpPr>
              <a:spLocks noChangeAspect="1"/>
            </p:cNvSpPr>
            <p:nvPr/>
          </p:nvSpPr>
          <p:spPr>
            <a:xfrm rot="10800000">
              <a:off x="7543800" y="1981200"/>
              <a:ext cx="1066800" cy="4541520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3769" y="4724400"/>
              <a:ext cx="3834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2">
                      <a:lumMod val="90000"/>
                    </a:schemeClr>
                  </a:solidFill>
                </a:rPr>
                <a:t>?</a:t>
              </a:r>
              <a:endParaRPr lang="en-US" sz="44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514067">
            <a:off x="451980" y="2866845"/>
            <a:ext cx="3200400" cy="2438400"/>
          </a:xfrm>
          <a:prstGeom prst="homePlat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100000"/>
            </a:lightRig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THE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BIBLE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2971800"/>
            <a:ext cx="5477782" cy="92333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/>
              <a:t>From </a:t>
            </a:r>
            <a:r>
              <a:rPr lang="en-US" sz="5400" b="1" dirty="0" smtClean="0"/>
              <a:t>GOD</a:t>
            </a:r>
            <a:r>
              <a:rPr lang="en-US" sz="5400" dirty="0" smtClean="0"/>
              <a:t> </a:t>
            </a:r>
            <a:r>
              <a:rPr lang="en-US" sz="4400" dirty="0" smtClean="0"/>
              <a:t>Or </a:t>
            </a:r>
            <a:r>
              <a:rPr lang="en-US" sz="5400" b="1" dirty="0" smtClean="0"/>
              <a:t>MAN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409825" cy="210284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TextBox 10"/>
          <p:cNvSpPr txBox="1"/>
          <p:nvPr/>
        </p:nvSpPr>
        <p:spPr>
          <a:xfrm>
            <a:off x="1498722" y="6025662"/>
            <a:ext cx="6065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Can We Know Either Way?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“The </a:t>
            </a:r>
            <a:r>
              <a:rPr lang="en-US" sz="3600" dirty="0"/>
              <a:t>counsel of the LORD stands forever, The plans of His heart to all </a:t>
            </a:r>
            <a:r>
              <a:rPr lang="en-US" sz="3600" dirty="0" smtClean="0"/>
              <a:t>generations” (Ps. 33:11)</a:t>
            </a:r>
          </a:p>
          <a:p>
            <a:r>
              <a:rPr lang="en-US" sz="3600" dirty="0"/>
              <a:t>“Your testimonies are very sure; Holiness adorns Your house, O LORD, </a:t>
            </a:r>
            <a:r>
              <a:rPr lang="en-US" sz="3600" dirty="0" smtClean="0"/>
              <a:t>forever” (Ps. 93:5)</a:t>
            </a:r>
          </a:p>
          <a:p>
            <a:r>
              <a:rPr lang="en-US" sz="3600" dirty="0" smtClean="0"/>
              <a:t>“Heaven </a:t>
            </a:r>
            <a:r>
              <a:rPr lang="en-US" sz="3600" dirty="0"/>
              <a:t>and earth will pass away, but My words will by no means pass </a:t>
            </a:r>
            <a:r>
              <a:rPr lang="en-US" sz="3600" dirty="0" smtClean="0"/>
              <a:t>away” (Lk. 21:33)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0"/>
            <a:ext cx="1204912" cy="105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848600" cy="922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Guarantee of God’s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1176125" y="362260"/>
            <a:ext cx="7673195" cy="1107996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40636" bIns="0" anchorCtr="1">
            <a:spAutoFit/>
          </a:bodyPr>
          <a:lstStyle/>
          <a:p>
            <a:pPr marL="4018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  <a:t>The </a:t>
            </a:r>
            <a:r>
              <a:rPr lang="en-US" sz="3600" dirty="0" smtClean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  <a:t>Nature &amp; Benefit</a:t>
            </a:r>
            <a:r>
              <a:rPr lang="en-US" sz="3600" dirty="0" smtClean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  <a:t> </a:t>
            </a:r>
            <a:r>
              <a:rPr lang="en-US" sz="3600" dirty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  <a:t>of </a:t>
            </a:r>
            <a:r>
              <a:rPr lang="en-US" sz="3600" dirty="0" smtClean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  <a:t/>
            </a:r>
            <a:br>
              <a:rPr lang="en-US" sz="3600" dirty="0" smtClean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</a:br>
            <a:r>
              <a:rPr lang="en-US" sz="3600" dirty="0" smtClean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  <a:t>The </a:t>
            </a:r>
            <a:r>
              <a:rPr lang="en-US" sz="3600" dirty="0" smtClean="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Footlight MT Light" charset="0"/>
                <a:sym typeface="Footlight MT Light" charset="0"/>
              </a:rPr>
              <a:t>Scriptures</a:t>
            </a:r>
            <a:endParaRPr lang="en-US" sz="3600" dirty="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>
            <a:off x="1600200" y="1447800"/>
            <a:ext cx="7249121" cy="4713684"/>
          </a:xfrm>
          <a:prstGeom prst="roundRect">
            <a:avLst>
              <a:gd name="adj" fmla="val 3454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77800" dir="1740001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 anchor="ctr"/>
          <a:lstStyle/>
          <a:p>
            <a:pPr algn="ctr" fontAlgn="base">
              <a:spcBef>
                <a:spcPts val="984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ea typeface="ＭＳ Ｐゴシック" charset="0"/>
                <a:cs typeface="Aharoni" pitchFamily="2" charset="-79"/>
                <a:sym typeface="Boulder Regular" charset="0"/>
              </a:rPr>
              <a:t>2 Timothy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ea typeface="ＭＳ Ｐゴシック" charset="0"/>
                <a:cs typeface="Aharoni" pitchFamily="2" charset="-79"/>
                <a:sym typeface="Boulder Regular" charset="0"/>
              </a:rPr>
              <a:t>3:16-17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-79"/>
              <a:ea typeface="ＭＳ Ｐゴシック" charset="0"/>
              <a:cs typeface="Aharoni" pitchFamily="2" charset="-79"/>
              <a:sym typeface="Boulder Regular" charset="0"/>
            </a:endParaRPr>
          </a:p>
          <a:p>
            <a:pPr algn="ctr" fontAlgn="base">
              <a:spcBef>
                <a:spcPts val="984"/>
              </a:spcBef>
              <a:spcAft>
                <a:spcPct val="0"/>
              </a:spcAft>
            </a:pPr>
            <a:r>
              <a:rPr lang="en-US" sz="36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  <a:ea typeface="ＭＳ Ｐゴシック" charset="0"/>
                <a:cs typeface="Constantia" charset="0"/>
                <a:sym typeface="Constantia" charset="0"/>
              </a:rPr>
              <a:t>16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  <a:ea typeface="ＭＳ Ｐゴシック" charset="0"/>
                <a:cs typeface="Constantia" charset="0"/>
                <a:sym typeface="Constantia" charset="0"/>
              </a:rPr>
              <a:t> All Scripture is given by inspiration of God, and is profitable for doctrine, for reproof, for correction, for instruction in righteousness, </a:t>
            </a:r>
            <a:r>
              <a:rPr lang="en-US" sz="36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  <a:ea typeface="ＭＳ Ｐゴシック" charset="0"/>
                <a:cs typeface="Constantia" charset="0"/>
                <a:sym typeface="Constantia" charset="0"/>
              </a:rPr>
              <a:t>17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  <a:ea typeface="ＭＳ Ｐゴシック" charset="0"/>
                <a:cs typeface="Constantia" charset="0"/>
                <a:sym typeface="Constantia" charset="0"/>
              </a:rPr>
              <a:t> that the man of God may be complete, thoroughly equipped for every good work.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29019" y="2809837"/>
              <a:ext cx="2400120" cy="624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0579" y="2781397"/>
                <a:ext cx="2457000" cy="68148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2057400" y="4953000"/>
            <a:ext cx="2819400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71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648200" y="4419600"/>
            <a:ext cx="3429000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71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2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6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ven\AppData\Local\Microsoft\Windows\Temporary Internet Files\Content.IE5\N6KNGY2F\MP9004012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46760"/>
            <a:ext cx="6591300" cy="527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You May Know The Bible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the </a:t>
            </a:r>
            <a:r>
              <a:rPr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WORD of GOD</a:t>
            </a:r>
            <a:br>
              <a:rPr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 1)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4671741"/>
            <a:ext cx="2409825" cy="210284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56388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 Peter 1:19-21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500" y="770287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600" dirty="0" smtClean="0">
                <a:solidFill>
                  <a:prstClr val="white"/>
                </a:solidFill>
              </a:rPr>
              <a:t>Reasons</a:t>
            </a:r>
            <a:endParaRPr lang="en-US" sz="2400" b="1" spc="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080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C00000"/>
                </a:solidFill>
              </a:rPr>
              <a:t>Unity</a:t>
            </a:r>
            <a:r>
              <a:rPr lang="en-US" dirty="0" smtClean="0"/>
              <a:t> of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66 books written by 40 different men over a span of </a:t>
            </a:r>
            <a:r>
              <a:rPr lang="en-US" dirty="0" smtClean="0"/>
              <a:t>1600 years</a:t>
            </a:r>
            <a:endParaRPr lang="en-US" dirty="0" smtClean="0"/>
          </a:p>
          <a:p>
            <a:pPr marL="457200" indent="-457200"/>
            <a:r>
              <a:rPr lang="en-US" dirty="0" smtClean="0"/>
              <a:t>Writers from various backgrounds (kings, farmers, fishermen, physicians)</a:t>
            </a:r>
          </a:p>
          <a:p>
            <a:pPr marL="457200" indent="-457200"/>
            <a:r>
              <a:rPr lang="en-US" dirty="0" smtClean="0"/>
              <a:t>Collective writings have no proven contradictions</a:t>
            </a:r>
            <a:endParaRPr lang="en-US" dirty="0" smtClean="0"/>
          </a:p>
          <a:p>
            <a:pPr marL="457200" indent="-457200"/>
            <a:r>
              <a:rPr lang="en-US" dirty="0" smtClean="0"/>
              <a:t>Doctrinal unity</a:t>
            </a:r>
          </a:p>
          <a:p>
            <a:pPr lvl="1"/>
            <a:r>
              <a:rPr lang="en-US" dirty="0" smtClean="0"/>
              <a:t>Can you select </a:t>
            </a:r>
            <a:r>
              <a:rPr lang="en-US" dirty="0" smtClean="0"/>
              <a:t>a group of forty different </a:t>
            </a:r>
            <a:r>
              <a:rPr lang="en-US" dirty="0" smtClean="0"/>
              <a:t>men </a:t>
            </a:r>
            <a:r>
              <a:rPr lang="en-US" dirty="0" smtClean="0"/>
              <a:t>at random to </a:t>
            </a:r>
            <a:r>
              <a:rPr lang="en-US" dirty="0" smtClean="0"/>
              <a:t>write about various doctrinal issues and find </a:t>
            </a:r>
            <a:r>
              <a:rPr lang="en-US" dirty="0" smtClean="0"/>
              <a:t>unity within</a:t>
            </a:r>
            <a:r>
              <a:rPr lang="en-US" dirty="0" smtClean="0"/>
              <a:t>? </a:t>
            </a:r>
          </a:p>
          <a:p>
            <a:r>
              <a:rPr lang="en-US" dirty="0" smtClean="0"/>
              <a:t>Thematic </a:t>
            </a:r>
            <a:r>
              <a:rPr lang="en-US" dirty="0"/>
              <a:t>purpose: </a:t>
            </a:r>
            <a:r>
              <a:rPr lang="en-US" i="1" dirty="0">
                <a:solidFill>
                  <a:srgbClr val="C00000"/>
                </a:solidFill>
              </a:rPr>
              <a:t>The redemption of man from sin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5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um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u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Slate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3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5000"/>
              </a:schemeClr>
              <a:schemeClr val="phClr">
                <a:tint val="80000"/>
                <a:satMod val="115000"/>
              </a:schemeClr>
            </a:duotone>
          </a:blip>
          <a:stretch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>
              <a:srgbClr val="151515">
                <a:alpha val="90000"/>
              </a:srgbClr>
            </a:innerShdw>
          </a:effectLst>
          <a:scene3d>
            <a:camera prst="orthographicFront">
              <a:rot lat="0" lon="0" rev="0"/>
            </a:camera>
            <a:lightRig rig="glow" dir="tl"/>
          </a:scene3d>
          <a:sp3d prstMaterial="softmetal">
            <a:bevelT w="0" h="0"/>
          </a:sp3d>
        </a:effectStyle>
        <a:effectStyle>
          <a:effectLst>
            <a:outerShdw blurRad="63500" dist="101600" dir="3000000" sx="101000" sy="101000" rotWithShape="0">
              <a:srgbClr val="252525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r">
              <a:rot lat="0" lon="0" rev="1500000"/>
            </a:lightRig>
          </a:scene3d>
          <a:sp3d prstMaterial="translucentPowder">
            <a:bevelT w="38100" h="12700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70000"/>
                <a:satMod val="135000"/>
              </a:schemeClr>
            </a:duotone>
          </a:blip>
          <a:stretch/>
        </a:blip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70000"/>
                <a:satMod val="135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75000"/>
                <a:satMod val="115000"/>
              </a:schemeClr>
              <a:schemeClr val="phClr">
                <a:tint val="80000"/>
                <a:satMod val="12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695</Words>
  <Application>Microsoft Office PowerPoint</Application>
  <PresentationFormat>On-screen Show (4:3)</PresentationFormat>
  <Paragraphs>81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Constantia</vt:lpstr>
      <vt:lpstr>Arial Black</vt:lpstr>
      <vt:lpstr>Footlight MT Light</vt:lpstr>
      <vt:lpstr>ヒラギノ角ゴ ProN W3</vt:lpstr>
      <vt:lpstr>Boulder Regular</vt:lpstr>
      <vt:lpstr>Papyrus</vt:lpstr>
      <vt:lpstr>Candara</vt:lpstr>
      <vt:lpstr>ＭＳ Ｐゴシック</vt:lpstr>
      <vt:lpstr>Aharoni</vt:lpstr>
      <vt:lpstr>Berlin Sans FB Demi</vt:lpstr>
      <vt:lpstr>Verdana</vt:lpstr>
      <vt:lpstr>Calibri</vt:lpstr>
      <vt:lpstr>Wingdings 2</vt:lpstr>
      <vt:lpstr>Wingdings</vt:lpstr>
      <vt:lpstr>Human</vt:lpstr>
      <vt:lpstr>1_Human</vt:lpstr>
      <vt:lpstr>Title &amp; Bullets</vt:lpstr>
      <vt:lpstr>Slate</vt:lpstr>
      <vt:lpstr>PowerPoint Presentation</vt:lpstr>
      <vt:lpstr>IS THE BIBLE</vt:lpstr>
      <vt:lpstr>If It Is From Man</vt:lpstr>
      <vt:lpstr>IF IT IS FROM GOD</vt:lpstr>
      <vt:lpstr>IS THE BIBLE</vt:lpstr>
      <vt:lpstr>The Guarantee of God’s Word</vt:lpstr>
      <vt:lpstr>PowerPoint Presentation</vt:lpstr>
      <vt:lpstr>Why You May Know The Bible</vt:lpstr>
      <vt:lpstr>1. Unity of Writers</vt:lpstr>
      <vt:lpstr>Example of Unity: Sodom and Gomorrah</vt:lpstr>
      <vt:lpstr>Doctrinal Unity of the New Testament</vt:lpstr>
      <vt:lpstr>Doctrinal Unity of the New Testament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bible the word of God, powerpoint</dc:title>
  <dc:subject>unity of the bible</dc:subject>
  <dc:creator>Steven J. Wallace</dc:creator>
  <cp:keywords>bible powerpoint; powerpoint on creation; powerpoint slides for the Bible</cp:keywords>
  <cp:lastModifiedBy>Steven J. Wallace</cp:lastModifiedBy>
  <cp:revision>151</cp:revision>
  <dcterms:created xsi:type="dcterms:W3CDTF">2013-06-11T19:50:10Z</dcterms:created>
  <dcterms:modified xsi:type="dcterms:W3CDTF">2014-04-12T21:48:41Z</dcterms:modified>
</cp:coreProperties>
</file>